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 id="266" r:id="rId10"/>
    <p:sldId id="267" r:id="rId11"/>
    <p:sldId id="273" r:id="rId12"/>
    <p:sldId id="268" r:id="rId13"/>
    <p:sldId id="269" r:id="rId14"/>
    <p:sldId id="272"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4" autoAdjust="0"/>
    <p:restoredTop sz="94660"/>
  </p:normalViewPr>
  <p:slideViewPr>
    <p:cSldViewPr>
      <p:cViewPr varScale="1">
        <p:scale>
          <a:sx n="86" d="100"/>
          <a:sy n="86" d="100"/>
        </p:scale>
        <p:origin x="-10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140C0-D1D3-4A86-9DBE-1B32E7A70C7C}" type="datetimeFigureOut">
              <a:rPr lang="en-US" smtClean="0"/>
              <a:pPr/>
              <a:t>16/03/2013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89280-5742-426E-9148-D5A6E0FDD9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140C0-D1D3-4A86-9DBE-1B32E7A70C7C}" type="datetimeFigureOut">
              <a:rPr lang="en-US" smtClean="0"/>
              <a:pPr/>
              <a:t>16/03/2013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89280-5742-426E-9148-D5A6E0FDD9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rcraftplasma.com/" TargetMode="External"/><Relationship Id="rId2" Type="http://schemas.openxmlformats.org/officeDocument/2006/relationships/hyperlink" Target="mailto:arcraftplasma@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rgbClr val="00B0F0"/>
                </a:solidFill>
              </a:rPr>
              <a:t>PTA </a:t>
            </a:r>
            <a:r>
              <a:rPr lang="en-US" sz="5400" b="1" dirty="0" err="1" smtClean="0">
                <a:solidFill>
                  <a:srgbClr val="00B0F0"/>
                </a:solidFill>
              </a:rPr>
              <a:t>Hardfacing</a:t>
            </a:r>
            <a:endParaRPr lang="en-US" sz="5400" b="1" dirty="0">
              <a:solidFill>
                <a:srgbClr val="00B0F0"/>
              </a:solidFill>
            </a:endParaRPr>
          </a:p>
        </p:txBody>
      </p:sp>
      <p:sp>
        <p:nvSpPr>
          <p:cNvPr id="3" name="Subtitle 2"/>
          <p:cNvSpPr>
            <a:spLocks noGrp="1"/>
          </p:cNvSpPr>
          <p:nvPr>
            <p:ph type="subTitle" idx="1"/>
          </p:nvPr>
        </p:nvSpPr>
        <p:spPr/>
        <p:txBody>
          <a:bodyPr/>
          <a:lstStyle/>
          <a:p>
            <a:r>
              <a:rPr lang="en-US" b="1" dirty="0" smtClean="0"/>
              <a:t>Arcraft Plasma </a:t>
            </a:r>
          </a:p>
          <a:p>
            <a:r>
              <a:rPr lang="en-US" b="1" dirty="0" smtClean="0"/>
              <a:t>India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SPM for engine valves</a:t>
            </a:r>
            <a:endParaRPr lang="en-US" sz="4000" b="1" dirty="0"/>
          </a:p>
        </p:txBody>
      </p:sp>
      <p:pic>
        <p:nvPicPr>
          <p:cNvPr id="4" name="Content Placeholder 3" descr="DSC_1204-1.jpg"/>
          <p:cNvPicPr>
            <a:picLocks noGrp="1" noChangeAspect="1"/>
          </p:cNvPicPr>
          <p:nvPr>
            <p:ph idx="1"/>
          </p:nvPr>
        </p:nvPicPr>
        <p:blipFill>
          <a:blip r:embed="rId2"/>
          <a:stretch>
            <a:fillRect/>
          </a:stretch>
        </p:blipFill>
        <p:spPr>
          <a:xfrm>
            <a:off x="2133600" y="1454066"/>
            <a:ext cx="5851024" cy="387993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Hardfacing</a:t>
            </a:r>
            <a:r>
              <a:rPr lang="en-US" sz="3200" b="1" dirty="0" smtClean="0"/>
              <a:t> with SPM </a:t>
            </a:r>
            <a:endParaRPr lang="en-US" sz="3200" b="1" dirty="0"/>
          </a:p>
        </p:txBody>
      </p:sp>
      <p:pic>
        <p:nvPicPr>
          <p:cNvPr id="5" name="Content Placeholder 4" descr="IMG_0823.JPG"/>
          <p:cNvPicPr>
            <a:picLocks noGrp="1" noChangeAspect="1"/>
          </p:cNvPicPr>
          <p:nvPr>
            <p:ph sz="half" idx="1"/>
          </p:nvPr>
        </p:nvPicPr>
        <p:blipFill>
          <a:blip r:embed="rId2" cstate="print"/>
          <a:stretch>
            <a:fillRect/>
          </a:stretch>
        </p:blipFill>
        <p:spPr>
          <a:xfrm>
            <a:off x="457200" y="2348706"/>
            <a:ext cx="4038600" cy="3028950"/>
          </a:xfrm>
        </p:spPr>
      </p:pic>
      <p:pic>
        <p:nvPicPr>
          <p:cNvPr id="6" name="Content Placeholder 5" descr="DSC_1208.JPG"/>
          <p:cNvPicPr>
            <a:picLocks noGrp="1" noChangeAspect="1"/>
          </p:cNvPicPr>
          <p:nvPr>
            <p:ph sz="half" idx="2"/>
          </p:nvPr>
        </p:nvPicPr>
        <p:blipFill>
          <a:blip r:embed="rId3" cstate="print"/>
          <a:stretch>
            <a:fillRect/>
          </a:stretch>
        </p:blipFill>
        <p:spPr>
          <a:xfrm>
            <a:off x="5334000" y="2362200"/>
            <a:ext cx="1970662" cy="2971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Plug valve / Ship Engine valve  </a:t>
            </a:r>
            <a:r>
              <a:rPr lang="en-US" sz="2800" b="1" dirty="0" smtClean="0"/>
              <a:t>/mechanical seals</a:t>
            </a:r>
            <a:endParaRPr lang="en-US" sz="2800" b="1" dirty="0"/>
          </a:p>
        </p:txBody>
      </p:sp>
      <p:pic>
        <p:nvPicPr>
          <p:cNvPr id="6" name="Content Placeholder 5" descr="DSC01367.JPG"/>
          <p:cNvPicPr>
            <a:picLocks noGrp="1" noChangeAspect="1"/>
          </p:cNvPicPr>
          <p:nvPr>
            <p:ph sz="half" idx="2"/>
          </p:nvPr>
        </p:nvPicPr>
        <p:blipFill>
          <a:blip r:embed="rId2"/>
          <a:stretch>
            <a:fillRect/>
          </a:stretch>
        </p:blipFill>
        <p:spPr>
          <a:xfrm>
            <a:off x="4953000" y="1371601"/>
            <a:ext cx="3411736" cy="4548982"/>
          </a:xfrm>
        </p:spPr>
      </p:pic>
      <p:pic>
        <p:nvPicPr>
          <p:cNvPr id="1026" name="Picture 2" descr="C:\Users\Admin\Desktop\valve_seat.jpg"/>
          <p:cNvPicPr>
            <a:picLocks noGrp="1" noChangeAspect="1" noChangeArrowheads="1"/>
          </p:cNvPicPr>
          <p:nvPr>
            <p:ph sz="half" idx="1"/>
          </p:nvPr>
        </p:nvPicPr>
        <p:blipFill>
          <a:blip r:embed="rId3"/>
          <a:srcRect/>
          <a:stretch>
            <a:fillRect/>
          </a:stretch>
        </p:blipFill>
        <p:spPr bwMode="auto">
          <a:xfrm>
            <a:off x="609600" y="1905000"/>
            <a:ext cx="1376272" cy="1267619"/>
          </a:xfrm>
          <a:prstGeom prst="rect">
            <a:avLst/>
          </a:prstGeom>
          <a:noFill/>
        </p:spPr>
      </p:pic>
      <p:pic>
        <p:nvPicPr>
          <p:cNvPr id="1027" name="Picture 3" descr="C:\Users\Admin\Desktop\gate_plug.jpg"/>
          <p:cNvPicPr>
            <a:picLocks noChangeAspect="1" noChangeArrowheads="1"/>
          </p:cNvPicPr>
          <p:nvPr/>
        </p:nvPicPr>
        <p:blipFill>
          <a:blip r:embed="rId4"/>
          <a:srcRect/>
          <a:stretch>
            <a:fillRect/>
          </a:stretch>
        </p:blipFill>
        <p:spPr bwMode="auto">
          <a:xfrm>
            <a:off x="838200" y="3810000"/>
            <a:ext cx="981075" cy="1666875"/>
          </a:xfrm>
          <a:prstGeom prst="rect">
            <a:avLst/>
          </a:prstGeom>
          <a:noFill/>
        </p:spPr>
      </p:pic>
      <p:pic>
        <p:nvPicPr>
          <p:cNvPr id="1028" name="Picture 4" descr="C:\Users\Admin\Desktop\valve-disc-and-stem.jpg"/>
          <p:cNvPicPr>
            <a:picLocks noChangeAspect="1" noChangeArrowheads="1"/>
          </p:cNvPicPr>
          <p:nvPr/>
        </p:nvPicPr>
        <p:blipFill>
          <a:blip r:embed="rId5"/>
          <a:srcRect/>
          <a:stretch>
            <a:fillRect/>
          </a:stretch>
        </p:blipFill>
        <p:spPr bwMode="auto">
          <a:xfrm>
            <a:off x="2667000" y="1676400"/>
            <a:ext cx="1714500" cy="1714500"/>
          </a:xfrm>
          <a:prstGeom prst="rect">
            <a:avLst/>
          </a:prstGeom>
          <a:noFill/>
        </p:spPr>
      </p:pic>
      <p:pic>
        <p:nvPicPr>
          <p:cNvPr id="1029" name="Picture 5" descr="C:\Users\Admin\Desktop\mechanical-seal.jpg"/>
          <p:cNvPicPr>
            <a:picLocks noChangeAspect="1" noChangeArrowheads="1"/>
          </p:cNvPicPr>
          <p:nvPr/>
        </p:nvPicPr>
        <p:blipFill>
          <a:blip r:embed="rId6"/>
          <a:srcRect/>
          <a:stretch>
            <a:fillRect/>
          </a:stretch>
        </p:blipFill>
        <p:spPr bwMode="auto">
          <a:xfrm>
            <a:off x="2667000" y="3733800"/>
            <a:ext cx="1714500" cy="1714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Advantages of P.T.A</a:t>
            </a:r>
            <a:r>
              <a:rPr lang="en-US" b="1" dirty="0" smtClean="0"/>
              <a:t>. </a:t>
            </a:r>
            <a:endParaRPr lang="en-US" b="1" dirty="0"/>
          </a:p>
        </p:txBody>
      </p:sp>
      <p:sp>
        <p:nvSpPr>
          <p:cNvPr id="3" name="Content Placeholder 2"/>
          <p:cNvSpPr>
            <a:spLocks noGrp="1"/>
          </p:cNvSpPr>
          <p:nvPr>
            <p:ph idx="1"/>
          </p:nvPr>
        </p:nvSpPr>
        <p:spPr>
          <a:xfrm>
            <a:off x="685800" y="1981200"/>
            <a:ext cx="8001000" cy="4038600"/>
          </a:xfrm>
        </p:spPr>
        <p:txBody>
          <a:bodyPr>
            <a:normAutofit/>
          </a:bodyPr>
          <a:lstStyle/>
          <a:p>
            <a:pPr lvl="0"/>
            <a:r>
              <a:rPr lang="en-US" sz="2400" dirty="0" smtClean="0"/>
              <a:t>An </a:t>
            </a:r>
            <a:r>
              <a:rPr lang="en-US" sz="2400" dirty="0"/>
              <a:t>attractive controlled  weld bead reducing cost / wastage of consumables  with little or no ripple reducing time and   cost of post weld machining  .</a:t>
            </a:r>
          </a:p>
          <a:p>
            <a:pPr lvl="0"/>
            <a:r>
              <a:rPr lang="en-US" sz="2400" dirty="0"/>
              <a:t>Very low dilution with the base metal . </a:t>
            </a:r>
          </a:p>
          <a:p>
            <a:pPr lvl="0"/>
            <a:r>
              <a:rPr lang="en-US" sz="2400" dirty="0"/>
              <a:t>High, density bead without  porosity , oxidation &amp;  inclusions..</a:t>
            </a:r>
          </a:p>
          <a:p>
            <a:r>
              <a:rPr lang="en-US" sz="2400" dirty="0" smtClean="0"/>
              <a:t>Highly automated</a:t>
            </a:r>
          </a:p>
          <a:p>
            <a:r>
              <a:rPr lang="en-US" sz="2400" dirty="0" smtClean="0"/>
              <a:t>High powder </a:t>
            </a:r>
            <a:r>
              <a:rPr lang="en-US" sz="2400" dirty="0" err="1" smtClean="0"/>
              <a:t>utilisation</a:t>
            </a:r>
            <a:endParaRPr lang="en-US" sz="2400" dirty="0" smtClean="0"/>
          </a:p>
          <a:p>
            <a:r>
              <a:rPr lang="en-US" sz="2400" dirty="0" smtClean="0"/>
              <a:t>Very </a:t>
            </a:r>
            <a:r>
              <a:rPr lang="en-US" sz="2400" dirty="0" smtClean="0"/>
              <a:t>wide range of </a:t>
            </a:r>
            <a:r>
              <a:rPr lang="en-US" sz="2400" dirty="0" err="1" smtClean="0"/>
              <a:t>hardfacing</a:t>
            </a:r>
            <a:r>
              <a:rPr lang="en-US" sz="2400" dirty="0" smtClean="0"/>
              <a:t> materials</a:t>
            </a:r>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4000" b="1" dirty="0" smtClean="0"/>
              <a:t>Versatility in applications </a:t>
            </a:r>
            <a:endParaRPr lang="en-US" sz="4000" b="1" dirty="0"/>
          </a:p>
        </p:txBody>
      </p:sp>
      <p:sp>
        <p:nvSpPr>
          <p:cNvPr id="3" name="Content Placeholder 2"/>
          <p:cNvSpPr>
            <a:spLocks noGrp="1"/>
          </p:cNvSpPr>
          <p:nvPr>
            <p:ph idx="1"/>
          </p:nvPr>
        </p:nvSpPr>
        <p:spPr>
          <a:xfrm>
            <a:off x="381000" y="838200"/>
            <a:ext cx="8305800" cy="5638800"/>
          </a:xfrm>
        </p:spPr>
        <p:txBody>
          <a:bodyPr>
            <a:noAutofit/>
          </a:bodyPr>
          <a:lstStyle/>
          <a:p>
            <a:pPr lvl="0"/>
            <a:r>
              <a:rPr lang="en-US" sz="1400" dirty="0" smtClean="0"/>
              <a:t>Wide range of deposits: The PTA- applied deposits can be as thin as only 0.5 mm or as thick as 50 or 60 mm. In fact there is no ‘upper’ limit since the thickness may easily be built up to any desired level by repetition i.e. use of ‘multiple passes’.</a:t>
            </a:r>
          </a:p>
          <a:p>
            <a:pPr lvl="0"/>
            <a:r>
              <a:rPr lang="en-US" sz="1400" dirty="0" smtClean="0"/>
              <a:t>Wide range of materials: The substrate to be coated may be any industrial metal or  alloy. Even difficult materials  HCHC alloys, die steels, hot-die steels, HSS etc can be easily coated with a wide variety of materials.</a:t>
            </a:r>
          </a:p>
          <a:p>
            <a:r>
              <a:rPr lang="en-US" sz="1400" dirty="0" smtClean="0"/>
              <a:t>Wide range of coating materials: The coating materials may be elemental metals from </a:t>
            </a:r>
            <a:r>
              <a:rPr lang="en-US" sz="1400" dirty="0" err="1" smtClean="0"/>
              <a:t>aluminium</a:t>
            </a:r>
            <a:r>
              <a:rPr lang="en-US" sz="1400" dirty="0" smtClean="0"/>
              <a:t> </a:t>
            </a:r>
            <a:r>
              <a:rPr lang="en-US" sz="1400" dirty="0" err="1" smtClean="0"/>
              <a:t>upto</a:t>
            </a:r>
            <a:r>
              <a:rPr lang="en-US" sz="1400" dirty="0" smtClean="0"/>
              <a:t> zirconium (only solids), or their alloys , cermets e.g. nickel-</a:t>
            </a:r>
            <a:r>
              <a:rPr lang="en-US" sz="1400" dirty="0" err="1" smtClean="0"/>
              <a:t>aluminide</a:t>
            </a:r>
            <a:r>
              <a:rPr lang="en-US" sz="1400" dirty="0" smtClean="0"/>
              <a:t>, tungsten carbide mixed with  ferrous or non ferrous metal powder. A wide range of </a:t>
            </a:r>
            <a:r>
              <a:rPr lang="en-US" sz="1400" dirty="0" err="1" smtClean="0"/>
              <a:t>proprietory</a:t>
            </a:r>
            <a:r>
              <a:rPr lang="en-US" sz="1400" dirty="0" smtClean="0"/>
              <a:t> overlay alloys are  available for practically any part. Some alloys are very hard; others are softer with hard abrasion-resistant particles dispersed in a matrix. Certain alloys are made to rebuild a part to a required dimension while others are designed to be a final overlay that protects the work surface. Soft alloys, medium and high hardness materials, and carbide composites can be deposited on a variety of substrates to achieve diverse properties such as mechanical strength, wear and corrosion resistance, and creep</a:t>
            </a:r>
          </a:p>
          <a:p>
            <a:pPr lvl="0"/>
            <a:r>
              <a:rPr lang="en-US" sz="1400" dirty="0" smtClean="0"/>
              <a:t>Narrow range of parameters: As compared to the more famous and established NTA (non transfer arc) option the PTA variation offers a smaller number of parameters to be controlled. The main parameters are arc current, arc voltage (indirectly controlled by arc length), plasma gas flow , shield gas flow , carrier gas flow rate and welding speed. Controlling these requires no special skills and an average welder can confidently yield good deposits. In automated welding the parameters of  speed of job movement and speed of  oscillation of torch are added.</a:t>
            </a:r>
          </a:p>
          <a:p>
            <a:pPr lvl="0"/>
            <a:r>
              <a:rPr lang="en-US" sz="1400" dirty="0" smtClean="0"/>
              <a:t>Adaptability: The PTA option is basically simpler, and hence easy to be adapted for semi-or –fully automatic manipulators or programmable electronic or computerized devices. </a:t>
            </a:r>
          </a:p>
          <a:p>
            <a:r>
              <a:rPr lang="en-US" sz="1400" dirty="0" smtClean="0"/>
              <a:t> Heavy deposition: It is possible to increase the high deposition rates of the PTA deposition even further than 10 </a:t>
            </a:r>
            <a:r>
              <a:rPr lang="en-US" sz="1400" dirty="0" err="1" smtClean="0"/>
              <a:t>kgs</a:t>
            </a:r>
            <a:r>
              <a:rPr lang="en-US" sz="1400" dirty="0" smtClean="0"/>
              <a:t>/Hr. For instance wire feeders can be used in conjunction with the powder feeder, stepping up the deposition rate from as little as one kilogram/ minute </a:t>
            </a:r>
            <a:r>
              <a:rPr lang="en-US" sz="1400" dirty="0" err="1" smtClean="0"/>
              <a:t>upto</a:t>
            </a:r>
            <a:r>
              <a:rPr lang="en-US" sz="1400" dirty="0" smtClean="0"/>
              <a:t> several </a:t>
            </a:r>
            <a:r>
              <a:rPr lang="en-US" sz="1400" dirty="0" err="1" smtClean="0"/>
              <a:t>Kgs</a:t>
            </a:r>
            <a:r>
              <a:rPr lang="en-US" sz="1400" dirty="0" smtClean="0"/>
              <a:t>/mm. </a:t>
            </a:r>
          </a:p>
          <a:p>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Areas of  Applications</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533400" y="1219200"/>
            <a:ext cx="8153400" cy="4906963"/>
          </a:xfrm>
        </p:spPr>
        <p:txBody>
          <a:bodyPr>
            <a:noAutofit/>
          </a:bodyPr>
          <a:lstStyle/>
          <a:p>
            <a:r>
              <a:rPr lang="en-US" sz="1600" dirty="0" smtClean="0"/>
              <a:t>The </a:t>
            </a:r>
            <a:r>
              <a:rPr lang="en-US" sz="1600" dirty="0"/>
              <a:t>PTA deposition or Surfacing process is one of the most versatile and useful techniques used for what are generally referred as surfacing or overlaying processes.</a:t>
            </a:r>
          </a:p>
          <a:p>
            <a:r>
              <a:rPr lang="en-US" sz="1600" dirty="0"/>
              <a:t>Following are a few applications to which PTA Deposition has been applied successfully on an international </a:t>
            </a:r>
            <a:r>
              <a:rPr lang="en-US" sz="1600" dirty="0" smtClean="0"/>
              <a:t>scale .</a:t>
            </a:r>
            <a:endParaRPr lang="en-US" sz="1600" dirty="0"/>
          </a:p>
          <a:p>
            <a:r>
              <a:rPr lang="en-US" sz="1600" b="1" dirty="0" err="1"/>
              <a:t>Hardfacing</a:t>
            </a:r>
            <a:r>
              <a:rPr lang="en-US" sz="1600" dirty="0"/>
              <a:t>: Most of the industrial components in an enormous range of wear applications benefit from application of a hand overlay. A variety of nickel-base alloys are available for specific hardness, or a number of other properties combined.</a:t>
            </a:r>
          </a:p>
          <a:p>
            <a:r>
              <a:rPr lang="en-US" sz="1600" b="1" dirty="0"/>
              <a:t>Salvaging/Reclamation</a:t>
            </a:r>
            <a:r>
              <a:rPr lang="en-US" sz="1600" dirty="0"/>
              <a:t>: An amazing bulk of all types of industrial components made from simple or complex alloys (e.g. nickel-chromium alloys) are now being dumped as scrap. PTA deposition offers reliable method for salvaging and reclamation .</a:t>
            </a:r>
          </a:p>
          <a:p>
            <a:r>
              <a:rPr lang="en-US" sz="1600" b="1" dirty="0"/>
              <a:t>Application of Special Materials</a:t>
            </a:r>
            <a:r>
              <a:rPr lang="en-US" sz="1600" dirty="0"/>
              <a:t>: Sometimes it is a must to apply an overlay deposit of special materials e.g. molybdenum or tungsten etc for lending resistance to elevated temperatures (these are ‘refractory’ materials).. or in the case of industrial valves </a:t>
            </a:r>
            <a:r>
              <a:rPr lang="en-US" sz="1600" dirty="0" err="1"/>
              <a:t>Stellite</a:t>
            </a:r>
            <a:r>
              <a:rPr lang="en-US" sz="1600" dirty="0"/>
              <a:t> equivalent for impact resistance .</a:t>
            </a:r>
          </a:p>
          <a:p>
            <a:r>
              <a:rPr lang="en-US" sz="1600" b="1" dirty="0"/>
              <a:t>Minute Repairs</a:t>
            </a:r>
            <a:r>
              <a:rPr lang="en-US" sz="1600" dirty="0"/>
              <a:t>: There are sometimes defects in parts made from difficult-to-weld-materials which cause them to be scrapped. The PTA deposition process can easily build up the missing portion. Such defects are cracks, notches, dents, cavities, deep scratches or scoring marks etc</a:t>
            </a:r>
            <a:r>
              <a:rPr lang="en-US" sz="1600" dirty="0" smtClean="0"/>
              <a:t>. </a:t>
            </a:r>
            <a:r>
              <a:rPr lang="en-US" sz="1600" dirty="0"/>
              <a:t> </a:t>
            </a:r>
          </a:p>
          <a:p>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Thank you </a:t>
            </a:r>
            <a:r>
              <a:rPr lang="en-US" b="1" dirty="0" smtClean="0">
                <a:solidFill>
                  <a:schemeClr val="accent1"/>
                </a:solidFill>
              </a:rPr>
              <a:t>! Do contact with your requirements </a:t>
            </a:r>
            <a:r>
              <a:rPr lang="en-US" b="1" dirty="0" smtClean="0"/>
              <a:t>.</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a:t>Arcraft  Plasma Equipments ( I ) Pvt Ltd  </a:t>
            </a:r>
            <a:endParaRPr lang="en-US" dirty="0"/>
          </a:p>
          <a:p>
            <a:r>
              <a:rPr lang="en-US" dirty="0"/>
              <a:t>124 Diamond Industrial Estate ,</a:t>
            </a:r>
          </a:p>
          <a:p>
            <a:r>
              <a:rPr lang="en-US" dirty="0" err="1"/>
              <a:t>Ketkipada</a:t>
            </a:r>
            <a:r>
              <a:rPr lang="en-US" dirty="0"/>
              <a:t> , </a:t>
            </a:r>
            <a:r>
              <a:rPr lang="en-US" dirty="0" err="1"/>
              <a:t>Dahisar</a:t>
            </a:r>
            <a:r>
              <a:rPr lang="en-US" dirty="0"/>
              <a:t> ( East )</a:t>
            </a:r>
          </a:p>
          <a:p>
            <a:r>
              <a:rPr lang="en-US" dirty="0"/>
              <a:t>Mumbai 400068 ,</a:t>
            </a:r>
          </a:p>
          <a:p>
            <a:r>
              <a:rPr lang="en-US" dirty="0"/>
              <a:t>India .</a:t>
            </a:r>
          </a:p>
          <a:p>
            <a:r>
              <a:rPr lang="en-US" b="1" dirty="0"/>
              <a:t>Phone</a:t>
            </a:r>
            <a:r>
              <a:rPr lang="en-US" dirty="0"/>
              <a:t> - 00 91  22 - 28963247 , 28965890 , 28965745</a:t>
            </a:r>
          </a:p>
          <a:p>
            <a:r>
              <a:rPr lang="en-US" b="1" dirty="0"/>
              <a:t>Fax</a:t>
            </a:r>
            <a:r>
              <a:rPr lang="en-US" dirty="0"/>
              <a:t>  - 00 91 22 - 28966418</a:t>
            </a:r>
          </a:p>
          <a:p>
            <a:r>
              <a:rPr lang="en-US" b="1" dirty="0"/>
              <a:t>Sales </a:t>
            </a:r>
            <a:r>
              <a:rPr lang="en-US" b="1" dirty="0" err="1"/>
              <a:t>Handphone</a:t>
            </a:r>
            <a:r>
              <a:rPr lang="en-US" dirty="0"/>
              <a:t> - 00 91 -  9820684001 </a:t>
            </a:r>
          </a:p>
          <a:p>
            <a:r>
              <a:rPr lang="en-US" b="1" dirty="0"/>
              <a:t>email</a:t>
            </a:r>
            <a:r>
              <a:rPr lang="en-US" dirty="0"/>
              <a:t> : </a:t>
            </a:r>
            <a:r>
              <a:rPr lang="en-US" u="sng" dirty="0">
                <a:hlinkClick r:id="rId2"/>
              </a:rPr>
              <a:t>arcraftplasma@gmail.com</a:t>
            </a:r>
            <a:endParaRPr lang="en-US" dirty="0"/>
          </a:p>
          <a:p>
            <a:r>
              <a:rPr lang="en-US" b="1" dirty="0"/>
              <a:t>web</a:t>
            </a:r>
            <a:r>
              <a:rPr lang="en-US" dirty="0"/>
              <a:t> :  </a:t>
            </a:r>
            <a:r>
              <a:rPr lang="en-US" u="sng" dirty="0">
                <a:hlinkClick r:id="rId3"/>
              </a:rPr>
              <a:t>www.arcraftplasma.com</a:t>
            </a:r>
            <a:r>
              <a:rPr lang="en-US" dirty="0"/>
              <a:t>    </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rPr>
              <a:t>PTA </a:t>
            </a:r>
            <a:r>
              <a:rPr lang="en-US" sz="4000" b="1" dirty="0" err="1" smtClean="0">
                <a:solidFill>
                  <a:srgbClr val="00B0F0"/>
                </a:solidFill>
              </a:rPr>
              <a:t>Hardfacing</a:t>
            </a:r>
            <a:endParaRPr lang="en-US" sz="4000" b="1" dirty="0">
              <a:solidFill>
                <a:srgbClr val="00B0F0"/>
              </a:solidFill>
            </a:endParaRPr>
          </a:p>
        </p:txBody>
      </p:sp>
      <p:sp>
        <p:nvSpPr>
          <p:cNvPr id="3" name="Content Placeholder 2"/>
          <p:cNvSpPr>
            <a:spLocks noGrp="1"/>
          </p:cNvSpPr>
          <p:nvPr>
            <p:ph sz="half" idx="1"/>
          </p:nvPr>
        </p:nvSpPr>
        <p:spPr/>
        <p:txBody>
          <a:bodyPr>
            <a:normAutofit fontScale="70000" lnSpcReduction="20000"/>
          </a:bodyPr>
          <a:lstStyle/>
          <a:p>
            <a:r>
              <a:rPr lang="en-US" sz="3400" dirty="0" smtClean="0"/>
              <a:t>The </a:t>
            </a:r>
            <a:r>
              <a:rPr lang="en-US" sz="3400" dirty="0"/>
              <a:t>Plasma Transferred Arc Process ( PTA ) has been in use since 1962 for surfacing of parts . </a:t>
            </a:r>
            <a:endParaRPr lang="en-US" sz="3400" dirty="0" smtClean="0"/>
          </a:p>
          <a:p>
            <a:r>
              <a:rPr lang="en-US" sz="3400" dirty="0" smtClean="0"/>
              <a:t>The </a:t>
            </a:r>
            <a:r>
              <a:rPr lang="en-US" sz="3400" dirty="0"/>
              <a:t>applications possible with PTA are </a:t>
            </a:r>
            <a:r>
              <a:rPr lang="en-US" sz="3400" dirty="0" err="1"/>
              <a:t>hardfacing</a:t>
            </a:r>
            <a:r>
              <a:rPr lang="en-US" sz="3400" dirty="0"/>
              <a:t> to protect against extreme conditions in service life like heat , abrasion , corrosion , erosion ,adhesive and abrasive wear etc. </a:t>
            </a:r>
            <a:endParaRPr lang="en-US" sz="3400" dirty="0" smtClean="0"/>
          </a:p>
          <a:p>
            <a:r>
              <a:rPr lang="en-US" sz="3400" dirty="0" smtClean="0"/>
              <a:t>It </a:t>
            </a:r>
            <a:r>
              <a:rPr lang="en-US" sz="3400" dirty="0"/>
              <a:t>is also use to recondition worn out parts or build up of </a:t>
            </a:r>
            <a:r>
              <a:rPr lang="en-US" sz="3400" dirty="0" err="1"/>
              <a:t>mis</a:t>
            </a:r>
            <a:r>
              <a:rPr lang="en-US" sz="3400" dirty="0"/>
              <a:t> machined parts.</a:t>
            </a:r>
          </a:p>
          <a:p>
            <a:endParaRPr lang="en-US" dirty="0"/>
          </a:p>
        </p:txBody>
      </p:sp>
      <p:pic>
        <p:nvPicPr>
          <p:cNvPr id="2050" name="Picture 2" descr="C:\Users\Admin\Desktop\PTA-001_0003.jpg"/>
          <p:cNvPicPr>
            <a:picLocks noChangeAspect="1" noChangeArrowheads="1"/>
          </p:cNvPicPr>
          <p:nvPr/>
        </p:nvPicPr>
        <p:blipFill>
          <a:blip r:embed="rId2"/>
          <a:srcRect/>
          <a:stretch>
            <a:fillRect/>
          </a:stretch>
        </p:blipFill>
        <p:spPr bwMode="auto">
          <a:xfrm>
            <a:off x="5715000" y="3581400"/>
            <a:ext cx="2381250" cy="1590675"/>
          </a:xfrm>
          <a:prstGeom prst="rect">
            <a:avLst/>
          </a:prstGeom>
          <a:noFill/>
        </p:spPr>
      </p:pic>
      <p:pic>
        <p:nvPicPr>
          <p:cNvPr id="9" name="Content Placeholder 6" descr="DSC01362.JPG"/>
          <p:cNvPicPr>
            <a:picLocks noGrp="1" noChangeAspect="1"/>
          </p:cNvPicPr>
          <p:nvPr>
            <p:ph sz="half" idx="2"/>
          </p:nvPr>
        </p:nvPicPr>
        <p:blipFill>
          <a:blip r:embed="rId3" cstate="print"/>
          <a:stretch>
            <a:fillRect/>
          </a:stretch>
        </p:blipFill>
        <p:spPr>
          <a:xfrm>
            <a:off x="6096000" y="1828800"/>
            <a:ext cx="1524000" cy="1143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PLASMA</a:t>
            </a:r>
            <a:endParaRPr lang="en-US" sz="4000" b="1" dirty="0"/>
          </a:p>
        </p:txBody>
      </p:sp>
      <p:sp>
        <p:nvSpPr>
          <p:cNvPr id="3" name="Content Placeholder 2"/>
          <p:cNvSpPr>
            <a:spLocks noGrp="1"/>
          </p:cNvSpPr>
          <p:nvPr>
            <p:ph idx="1"/>
          </p:nvPr>
        </p:nvSpPr>
        <p:spPr/>
        <p:txBody>
          <a:bodyPr>
            <a:normAutofit/>
          </a:bodyPr>
          <a:lstStyle/>
          <a:p>
            <a:r>
              <a:rPr lang="en-US" sz="2400" dirty="0"/>
              <a:t>Plasma is a state of matter resulting from the </a:t>
            </a:r>
            <a:r>
              <a:rPr lang="en-US" sz="2400" dirty="0" err="1"/>
              <a:t>inonisation</a:t>
            </a:r>
            <a:r>
              <a:rPr lang="en-US" sz="2400" dirty="0"/>
              <a:t> of gas. It is composed of positive ions and free negative electrons. Its ionized condition enables it to conduct current.</a:t>
            </a:r>
          </a:p>
          <a:p>
            <a:r>
              <a:rPr lang="en-US" sz="2400" dirty="0"/>
              <a:t>Transformation of gas into plasma requires energy and the ionization level increases according to temperature ranging from 6000 to 20000 degrees centigrade. Since the pressure approximates to that of the atmosphere the impact of the fast moving particles on one another are numerous enough for the transformation of their kinetic energy into heat to result in a considerable rise in temperature.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Plasma Torch</a:t>
            </a:r>
            <a:endParaRPr lang="en-US" sz="4000" b="1" dirty="0"/>
          </a:p>
        </p:txBody>
      </p:sp>
      <p:sp>
        <p:nvSpPr>
          <p:cNvPr id="3" name="Content Placeholder 2"/>
          <p:cNvSpPr>
            <a:spLocks noGrp="1"/>
          </p:cNvSpPr>
          <p:nvPr>
            <p:ph sz="half" idx="1"/>
          </p:nvPr>
        </p:nvSpPr>
        <p:spPr/>
        <p:txBody>
          <a:bodyPr>
            <a:noAutofit/>
          </a:bodyPr>
          <a:lstStyle/>
          <a:p>
            <a:r>
              <a:rPr lang="en-US" sz="1800" dirty="0" smtClean="0"/>
              <a:t>The </a:t>
            </a:r>
            <a:r>
              <a:rPr lang="en-US" sz="1800" dirty="0"/>
              <a:t>arc is struck between the Tungsten electrode (Cathode) and the job which is the anode . The fine bore copper nozzle constricts the arc into a fine beam as compared to the open arc of TIG welding. </a:t>
            </a:r>
            <a:endParaRPr lang="en-US" sz="1800" dirty="0" smtClean="0"/>
          </a:p>
          <a:p>
            <a:r>
              <a:rPr lang="en-US" sz="1800" dirty="0" smtClean="0"/>
              <a:t>Powder </a:t>
            </a:r>
            <a:r>
              <a:rPr lang="en-US" sz="1800" dirty="0"/>
              <a:t>is fed by a powder feeder into the plasma arc through specially drilled holes in the copper nozzle  </a:t>
            </a:r>
            <a:r>
              <a:rPr lang="en-US" sz="1800" dirty="0" smtClean="0"/>
              <a:t>.</a:t>
            </a:r>
          </a:p>
          <a:p>
            <a:r>
              <a:rPr lang="en-US" sz="1800" dirty="0" smtClean="0"/>
              <a:t> </a:t>
            </a:r>
            <a:r>
              <a:rPr lang="en-US" sz="1800" dirty="0"/>
              <a:t>Torches using external wire feed are also available . It is possible to use both powder and wire feed combination  if extra ordinary high deposit rates are required. </a:t>
            </a:r>
          </a:p>
          <a:p>
            <a:endParaRPr lang="en-US" sz="1800" dirty="0"/>
          </a:p>
        </p:txBody>
      </p:sp>
      <p:pic>
        <p:nvPicPr>
          <p:cNvPr id="9" name="Content Placeholder 8" descr="500 Amps PTA torch copy.jpg-1.jpg"/>
          <p:cNvPicPr>
            <a:picLocks noGrp="1" noChangeAspect="1"/>
          </p:cNvPicPr>
          <p:nvPr>
            <p:ph sz="half" idx="2"/>
          </p:nvPr>
        </p:nvPicPr>
        <p:blipFill>
          <a:blip r:embed="rId2"/>
          <a:stretch>
            <a:fillRect/>
          </a:stretch>
        </p:blipFill>
        <p:spPr>
          <a:xfrm>
            <a:off x="6172200" y="2362200"/>
            <a:ext cx="1657349" cy="220979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Process</a:t>
            </a:r>
            <a:endParaRPr lang="en-US" sz="4000" b="1" dirty="0"/>
          </a:p>
        </p:txBody>
      </p:sp>
      <p:sp>
        <p:nvSpPr>
          <p:cNvPr id="3" name="Content Placeholder 2"/>
          <p:cNvSpPr>
            <a:spLocks noGrp="1"/>
          </p:cNvSpPr>
          <p:nvPr>
            <p:ph idx="1"/>
          </p:nvPr>
        </p:nvSpPr>
        <p:spPr>
          <a:xfrm>
            <a:off x="457200" y="1600200"/>
            <a:ext cx="8382000" cy="4876800"/>
          </a:xfrm>
        </p:spPr>
        <p:txBody>
          <a:bodyPr>
            <a:noAutofit/>
          </a:bodyPr>
          <a:lstStyle/>
          <a:p>
            <a:r>
              <a:rPr lang="en-US" sz="1800" dirty="0" smtClean="0"/>
              <a:t>Although </a:t>
            </a:r>
            <a:r>
              <a:rPr lang="en-US" sz="1800" dirty="0"/>
              <a:t>many consider Plasma Transferred Arc System (PTA) as a Thermal spray process it is a high energy, inert gas welding process rather than a spraying process.  PTA deposition is also called PTAW surfacing because the American Welding Society classifies the PTA deposition under Plasma Welding category . </a:t>
            </a:r>
          </a:p>
          <a:p>
            <a:r>
              <a:rPr lang="en-US" sz="1800" dirty="0" smtClean="0"/>
              <a:t>Argon </a:t>
            </a:r>
            <a:r>
              <a:rPr lang="en-US" sz="1800" dirty="0"/>
              <a:t>is basically used for arc plasma supply, powder transport and molten material shielding.  The coating material is fed into the Plasma arc in either powder or wire form.  The plasma torch has to be held at a distance of 3 to 8 mm from the </a:t>
            </a:r>
            <a:r>
              <a:rPr lang="en-US" sz="1800" dirty="0" err="1"/>
              <a:t>workpiece</a:t>
            </a:r>
            <a:r>
              <a:rPr lang="en-US" sz="1800" dirty="0"/>
              <a:t> mostly in 1 G position. </a:t>
            </a:r>
          </a:p>
          <a:p>
            <a:r>
              <a:rPr lang="en-US" sz="1800" dirty="0"/>
              <a:t>PTA results in a metallurgical bond with a bond strength of 65000 psi while a average NTA ( Non Transferred Arc ) deposit would feature about 6500 psi . This is because PTA deposits are welded on the substrate.</a:t>
            </a:r>
          </a:p>
          <a:p>
            <a:r>
              <a:rPr lang="en-US" sz="1800" dirty="0"/>
              <a:t>PTA is suitable for manual, semi or fully automatic operations using manipulators, </a:t>
            </a:r>
            <a:r>
              <a:rPr lang="en-US" sz="1800" dirty="0" err="1"/>
              <a:t>positioners</a:t>
            </a:r>
            <a:r>
              <a:rPr lang="en-US" sz="1800" dirty="0"/>
              <a:t> , oscillators and micro processor controls . It can  be used with Robots and adapted with CNC systems. It produces a very high quality deposit offering optimal protection with minimal dilution or deformation of the base material which are relatively low cost surfaces in the case of </a:t>
            </a:r>
            <a:r>
              <a:rPr lang="en-US" sz="1800" dirty="0" err="1"/>
              <a:t>Hardfacing</a:t>
            </a:r>
            <a:r>
              <a:rPr lang="en-US" sz="1800" dirty="0"/>
              <a:t> . </a:t>
            </a:r>
          </a:p>
          <a:p>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Types of Systems Available</a:t>
            </a:r>
            <a:endParaRPr lang="en-US" sz="4000" b="1" dirty="0"/>
          </a:p>
        </p:txBody>
      </p:sp>
      <p:sp>
        <p:nvSpPr>
          <p:cNvPr id="3" name="Content Placeholder 2"/>
          <p:cNvSpPr>
            <a:spLocks noGrp="1"/>
          </p:cNvSpPr>
          <p:nvPr>
            <p:ph sz="half" idx="1"/>
          </p:nvPr>
        </p:nvSpPr>
        <p:spPr/>
        <p:txBody>
          <a:bodyPr>
            <a:normAutofit fontScale="92500"/>
          </a:bodyPr>
          <a:lstStyle/>
          <a:p>
            <a:r>
              <a:rPr lang="en-US" b="1" dirty="0"/>
              <a:t>Automated PTA systems</a:t>
            </a:r>
          </a:p>
          <a:p>
            <a:r>
              <a:rPr lang="en-US" sz="2600" dirty="0"/>
              <a:t>The Main power source itself consist of two power sources for the pilot arc and main transferred arc , Arc starting system , Gas </a:t>
            </a:r>
            <a:r>
              <a:rPr lang="en-US" sz="2600" dirty="0" err="1"/>
              <a:t>Flowmeters</a:t>
            </a:r>
            <a:r>
              <a:rPr lang="en-US" sz="2600" dirty="0"/>
              <a:t> for plasma and shielding gas , Plumbing board for torch connections , Switches and failure indicators .</a:t>
            </a:r>
          </a:p>
          <a:p>
            <a:endParaRPr lang="en-US" dirty="0"/>
          </a:p>
        </p:txBody>
      </p:sp>
      <p:pic>
        <p:nvPicPr>
          <p:cNvPr id="5" name="Content Placeholder 4" descr="Powder-Plasma-new-1.jpg"/>
          <p:cNvPicPr>
            <a:picLocks noGrp="1" noChangeAspect="1"/>
          </p:cNvPicPr>
          <p:nvPr>
            <p:ph sz="half" idx="2"/>
          </p:nvPr>
        </p:nvPicPr>
        <p:blipFill>
          <a:blip r:embed="rId2"/>
          <a:stretch>
            <a:fillRect/>
          </a:stretch>
        </p:blipFill>
        <p:spPr>
          <a:xfrm>
            <a:off x="4648200" y="2518327"/>
            <a:ext cx="4038600" cy="268970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PTA with powder welding for  internal diameters </a:t>
            </a:r>
            <a:br>
              <a:rPr lang="en-US" sz="2800" b="1" dirty="0" smtClean="0"/>
            </a:br>
            <a:endParaRPr lang="en-US" sz="2800" dirty="0"/>
          </a:p>
        </p:txBody>
      </p:sp>
      <p:sp>
        <p:nvSpPr>
          <p:cNvPr id="3" name="Content Placeholder 2"/>
          <p:cNvSpPr>
            <a:spLocks noGrp="1"/>
          </p:cNvSpPr>
          <p:nvPr>
            <p:ph sz="half" idx="1"/>
          </p:nvPr>
        </p:nvSpPr>
        <p:spPr/>
        <p:txBody>
          <a:bodyPr>
            <a:normAutofit/>
          </a:bodyPr>
          <a:lstStyle/>
          <a:p>
            <a:r>
              <a:rPr lang="en-US" sz="2400" dirty="0" smtClean="0"/>
              <a:t>PTA </a:t>
            </a:r>
            <a:r>
              <a:rPr lang="en-US" sz="2400" dirty="0"/>
              <a:t>can deposit a coating on an internal or external surface of a cylinder. Internal diameters as small as 2″ </a:t>
            </a:r>
            <a:r>
              <a:rPr lang="en-US" sz="2400" dirty="0" smtClean="0"/>
              <a:t>(45mm plus) </a:t>
            </a:r>
            <a:r>
              <a:rPr lang="en-US" sz="2400" i="1" dirty="0" smtClean="0"/>
              <a:t>can </a:t>
            </a:r>
            <a:r>
              <a:rPr lang="en-US" sz="2400" i="1" dirty="0"/>
              <a:t>be </a:t>
            </a:r>
            <a:r>
              <a:rPr lang="en-US" sz="2400" i="1" dirty="0" err="1" smtClean="0"/>
              <a:t>hardfaced</a:t>
            </a:r>
            <a:r>
              <a:rPr lang="en-US" sz="2400" i="1" dirty="0" smtClean="0"/>
              <a:t> with no upper limit .</a:t>
            </a:r>
          </a:p>
          <a:p>
            <a:r>
              <a:rPr lang="en-US" sz="2400" i="1" dirty="0" smtClean="0"/>
              <a:t>The max current </a:t>
            </a:r>
            <a:r>
              <a:rPr lang="en-US" sz="2400" i="1" dirty="0"/>
              <a:t>capacity is </a:t>
            </a:r>
            <a:r>
              <a:rPr lang="en-US" sz="2400" i="1" dirty="0" smtClean="0"/>
              <a:t>200 </a:t>
            </a:r>
            <a:r>
              <a:rPr lang="en-US" sz="2400" i="1" dirty="0"/>
              <a:t>Amps DC </a:t>
            </a:r>
            <a:r>
              <a:rPr lang="en-US" sz="2400" i="1" dirty="0" smtClean="0"/>
              <a:t> for the ID torch .</a:t>
            </a:r>
            <a:endParaRPr lang="en-US" sz="2400" dirty="0"/>
          </a:p>
          <a:p>
            <a:endParaRPr lang="en-US" sz="1800" b="1" dirty="0"/>
          </a:p>
        </p:txBody>
      </p:sp>
      <p:pic>
        <p:nvPicPr>
          <p:cNvPr id="7" name="Content Placeholder 6" descr="IMG_1149.JPG"/>
          <p:cNvPicPr>
            <a:picLocks noGrp="1" noChangeAspect="1"/>
          </p:cNvPicPr>
          <p:nvPr>
            <p:ph sz="half" idx="2"/>
          </p:nvPr>
        </p:nvPicPr>
        <p:blipFill>
          <a:blip r:embed="rId2" cstate="print"/>
          <a:stretch>
            <a:fillRect/>
          </a:stretch>
        </p:blipFill>
        <p:spPr>
          <a:xfrm>
            <a:off x="4495800" y="2590800"/>
            <a:ext cx="4440991" cy="16346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ID </a:t>
            </a:r>
            <a:r>
              <a:rPr lang="en-US" sz="4000" b="1" dirty="0" err="1" smtClean="0"/>
              <a:t>hardfacing</a:t>
            </a:r>
            <a:r>
              <a:rPr lang="en-US" sz="4000" b="1" dirty="0" smtClean="0"/>
              <a:t> with PTA</a:t>
            </a:r>
            <a:endParaRPr lang="en-US" sz="4000" b="1" dirty="0"/>
          </a:p>
        </p:txBody>
      </p:sp>
      <p:pic>
        <p:nvPicPr>
          <p:cNvPr id="4" name="Content Placeholder 3" descr="PTA ID hardfacing.jpg"/>
          <p:cNvPicPr>
            <a:picLocks noGrp="1" noChangeAspect="1"/>
          </p:cNvPicPr>
          <p:nvPr>
            <p:ph idx="1"/>
          </p:nvPr>
        </p:nvPicPr>
        <p:blipFill>
          <a:blip r:embed="rId2"/>
          <a:stretch>
            <a:fillRect/>
          </a:stretch>
        </p:blipFill>
        <p:spPr>
          <a:xfrm>
            <a:off x="2210950" y="1503388"/>
            <a:ext cx="4723250" cy="315513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Manual </a:t>
            </a:r>
            <a:r>
              <a:rPr lang="en-US" sz="4000" b="1" dirty="0" smtClean="0"/>
              <a:t>or Automated </a:t>
            </a:r>
            <a:r>
              <a:rPr lang="en-US" sz="4000" b="1" dirty="0" smtClean="0"/>
              <a:t>Applications</a:t>
            </a:r>
            <a:br>
              <a:rPr lang="en-US" sz="4000" b="1" dirty="0" smtClean="0"/>
            </a:br>
            <a:endParaRPr lang="en-US" sz="4000" b="1" dirty="0"/>
          </a:p>
        </p:txBody>
      </p:sp>
      <p:sp>
        <p:nvSpPr>
          <p:cNvPr id="3" name="Content Placeholder 2"/>
          <p:cNvSpPr>
            <a:spLocks noGrp="1"/>
          </p:cNvSpPr>
          <p:nvPr>
            <p:ph sz="half" idx="1"/>
          </p:nvPr>
        </p:nvSpPr>
        <p:spPr/>
        <p:txBody>
          <a:bodyPr>
            <a:normAutofit lnSpcReduction="10000"/>
          </a:bodyPr>
          <a:lstStyle/>
          <a:p>
            <a:r>
              <a:rPr lang="en-US" dirty="0" smtClean="0"/>
              <a:t>Manual </a:t>
            </a:r>
            <a:r>
              <a:rPr lang="en-US" dirty="0"/>
              <a:t>Plasma torches are available </a:t>
            </a:r>
            <a:r>
              <a:rPr lang="en-US" dirty="0" err="1"/>
              <a:t>upto</a:t>
            </a:r>
            <a:r>
              <a:rPr lang="en-US" dirty="0"/>
              <a:t> </a:t>
            </a:r>
            <a:r>
              <a:rPr lang="en-US" dirty="0" smtClean="0"/>
              <a:t>150 </a:t>
            </a:r>
            <a:r>
              <a:rPr lang="en-US" dirty="0"/>
              <a:t>Amps DC . Manual plasma torches  and portable power  sources are ideal for repair shops and site applications .</a:t>
            </a:r>
          </a:p>
          <a:p>
            <a:endParaRPr lang="en-US" dirty="0"/>
          </a:p>
        </p:txBody>
      </p:sp>
      <p:sp>
        <p:nvSpPr>
          <p:cNvPr id="4" name="Content Placeholder 3"/>
          <p:cNvSpPr>
            <a:spLocks noGrp="1"/>
          </p:cNvSpPr>
          <p:nvPr>
            <p:ph sz="half" idx="2"/>
          </p:nvPr>
        </p:nvSpPr>
        <p:spPr/>
        <p:txBody>
          <a:bodyPr>
            <a:normAutofit lnSpcReduction="10000"/>
          </a:bodyPr>
          <a:lstStyle/>
          <a:p>
            <a:r>
              <a:rPr lang="en-US" dirty="0" err="1" smtClean="0"/>
              <a:t>Arcraft</a:t>
            </a:r>
            <a:r>
              <a:rPr lang="en-US" dirty="0" smtClean="0"/>
              <a:t> designs and manufactures SPM as per the jobs and customer requirements.</a:t>
            </a:r>
          </a:p>
          <a:p>
            <a:r>
              <a:rPr lang="en-US" dirty="0" smtClean="0"/>
              <a:t>The designs can be semi automatic or fully automatic.</a:t>
            </a:r>
          </a:p>
          <a:p>
            <a:r>
              <a:rPr lang="en-US" dirty="0" smtClean="0"/>
              <a:t>We use PLC , micro processor or CNC technology for control of the system.</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1329</Words>
  <Application>Microsoft Office PowerPoint</Application>
  <PresentationFormat>On-screen Show (4:3)</PresentationFormat>
  <Paragraphs>66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PTA Hardfacing</vt:lpstr>
      <vt:lpstr>PTA Hardfacing</vt:lpstr>
      <vt:lpstr>PLASMA</vt:lpstr>
      <vt:lpstr>Plasma Torch</vt:lpstr>
      <vt:lpstr>Process</vt:lpstr>
      <vt:lpstr>Types of Systems Available</vt:lpstr>
      <vt:lpstr>PTA with powder welding for  internal diameters  </vt:lpstr>
      <vt:lpstr>ID hardfacing with PTA</vt:lpstr>
      <vt:lpstr>Manual or Automated Applications </vt:lpstr>
      <vt:lpstr>SPM for engine valves</vt:lpstr>
      <vt:lpstr>Hardfacing with SPM </vt:lpstr>
      <vt:lpstr>Plug valve / Ship Engine valve  /mechanical seals</vt:lpstr>
      <vt:lpstr> Advantages of P.T.A. </vt:lpstr>
      <vt:lpstr>Versatility in applications </vt:lpstr>
      <vt:lpstr>Areas of  Applications </vt:lpstr>
      <vt:lpstr>Thank you ! Do contact with your requirements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Hardfacing</dc:title>
  <dc:creator>james</dc:creator>
  <cp:lastModifiedBy>Admin</cp:lastModifiedBy>
  <cp:revision>12</cp:revision>
  <dcterms:created xsi:type="dcterms:W3CDTF">2013-03-16T10:40:06Z</dcterms:created>
  <dcterms:modified xsi:type="dcterms:W3CDTF">2013-03-16T19:33:42Z</dcterms:modified>
</cp:coreProperties>
</file>